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57" r:id="rId4"/>
    <p:sldId id="259" r:id="rId5"/>
    <p:sldId id="258" r:id="rId6"/>
    <p:sldId id="261" r:id="rId7"/>
    <p:sldId id="260" r:id="rId8"/>
    <p:sldId id="262" r:id="rId9"/>
    <p:sldId id="263" r:id="rId10"/>
    <p:sldId id="264" r:id="rId11"/>
    <p:sldId id="267" r:id="rId12"/>
    <p:sldId id="266" r:id="rId13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tefanie Brandt" initials="SB" lastIdx="1" clrIdx="0">
    <p:extLst>
      <p:ext uri="{19B8F6BF-5375-455C-9EA6-DF929625EA0E}">
        <p15:presenceInfo xmlns:p15="http://schemas.microsoft.com/office/powerpoint/2012/main" userId="S-1-5-21-890317861-2100447449-2665804994-168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44" d="100"/>
          <a:sy n="44" d="100"/>
        </p:scale>
        <p:origin x="38" y="4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-laskentataulukko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N=852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Euro/vuodessa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Taul1!$A$2:$A$12</c:f>
              <c:strCache>
                <c:ptCount val="11"/>
                <c:pt idx="0">
                  <c:v>0</c:v>
                </c:pt>
                <c:pt idx="1">
                  <c:v>0-500</c:v>
                </c:pt>
                <c:pt idx="2">
                  <c:v>500-1000</c:v>
                </c:pt>
                <c:pt idx="3">
                  <c:v>1000-1500</c:v>
                </c:pt>
                <c:pt idx="4">
                  <c:v>1500-2000</c:v>
                </c:pt>
                <c:pt idx="5">
                  <c:v>2000-2500</c:v>
                </c:pt>
                <c:pt idx="6">
                  <c:v>2500-3000</c:v>
                </c:pt>
                <c:pt idx="7">
                  <c:v>3000-4000</c:v>
                </c:pt>
                <c:pt idx="8">
                  <c:v>4000-5000</c:v>
                </c:pt>
                <c:pt idx="9">
                  <c:v>5000-8000</c:v>
                </c:pt>
                <c:pt idx="10">
                  <c:v>8000+</c:v>
                </c:pt>
              </c:strCache>
            </c:strRef>
          </c:cat>
          <c:val>
            <c:numRef>
              <c:f>Taul1!$B$2:$B$12</c:f>
              <c:numCache>
                <c:formatCode>General</c:formatCode>
                <c:ptCount val="11"/>
                <c:pt idx="0">
                  <c:v>10</c:v>
                </c:pt>
                <c:pt idx="1">
                  <c:v>85</c:v>
                </c:pt>
                <c:pt idx="2">
                  <c:v>46</c:v>
                </c:pt>
                <c:pt idx="3">
                  <c:v>162</c:v>
                </c:pt>
                <c:pt idx="4">
                  <c:v>145</c:v>
                </c:pt>
                <c:pt idx="5">
                  <c:v>74</c:v>
                </c:pt>
                <c:pt idx="6">
                  <c:v>87</c:v>
                </c:pt>
                <c:pt idx="7">
                  <c:v>82</c:v>
                </c:pt>
                <c:pt idx="8">
                  <c:v>72</c:v>
                </c:pt>
                <c:pt idx="9">
                  <c:v>42</c:v>
                </c:pt>
                <c:pt idx="10">
                  <c:v>45</c:v>
                </c:pt>
              </c:numCache>
            </c:numRef>
          </c:val>
        </c:ser>
        <c:ser>
          <c:idx val="1"/>
          <c:order val="1"/>
          <c:tx>
            <c:strRef>
              <c:f>Taul1!$C$1</c:f>
              <c:strCache>
                <c:ptCount val="1"/>
                <c:pt idx="0">
                  <c:v>Palveluihin käytetty määrä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Taul1!$A$2:$A$12</c:f>
              <c:strCache>
                <c:ptCount val="11"/>
                <c:pt idx="0">
                  <c:v>0</c:v>
                </c:pt>
                <c:pt idx="1">
                  <c:v>0-500</c:v>
                </c:pt>
                <c:pt idx="2">
                  <c:v>500-1000</c:v>
                </c:pt>
                <c:pt idx="3">
                  <c:v>1000-1500</c:v>
                </c:pt>
                <c:pt idx="4">
                  <c:v>1500-2000</c:v>
                </c:pt>
                <c:pt idx="5">
                  <c:v>2000-2500</c:v>
                </c:pt>
                <c:pt idx="6">
                  <c:v>2500-3000</c:v>
                </c:pt>
                <c:pt idx="7">
                  <c:v>3000-4000</c:v>
                </c:pt>
                <c:pt idx="8">
                  <c:v>4000-5000</c:v>
                </c:pt>
                <c:pt idx="9">
                  <c:v>5000-8000</c:v>
                </c:pt>
                <c:pt idx="10">
                  <c:v>8000+</c:v>
                </c:pt>
              </c:strCache>
            </c:strRef>
          </c:cat>
          <c:val>
            <c:numRef>
              <c:f>Taul1!$C$2:$C$12</c:f>
              <c:numCache>
                <c:formatCode>General</c:formatCode>
                <c:ptCount val="11"/>
                <c:pt idx="0">
                  <c:v>18</c:v>
                </c:pt>
                <c:pt idx="1">
                  <c:v>287</c:v>
                </c:pt>
                <c:pt idx="2">
                  <c:v>219</c:v>
                </c:pt>
                <c:pt idx="3">
                  <c:v>91</c:v>
                </c:pt>
                <c:pt idx="4">
                  <c:v>63</c:v>
                </c:pt>
                <c:pt idx="5">
                  <c:v>31</c:v>
                </c:pt>
                <c:pt idx="6">
                  <c:v>40</c:v>
                </c:pt>
                <c:pt idx="7">
                  <c:v>34</c:v>
                </c:pt>
                <c:pt idx="8">
                  <c:v>10</c:v>
                </c:pt>
                <c:pt idx="9">
                  <c:v>14</c:v>
                </c:pt>
                <c:pt idx="10">
                  <c:v>11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26806008"/>
        <c:axId val="726805616"/>
      </c:barChart>
      <c:catAx>
        <c:axId val="726806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26805616"/>
        <c:crosses val="autoZero"/>
        <c:auto val="1"/>
        <c:lblAlgn val="ctr"/>
        <c:lblOffset val="100"/>
        <c:noMultiLvlLbl val="0"/>
      </c:catAx>
      <c:valAx>
        <c:axId val="7268056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268060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6-11-02T14:49:02.857" idx="1">
    <p:pos x="1576" y="1751"/>
    <p:text/>
    <p:extLst>
      <p:ext uri="{C676402C-5697-4E1C-873F-D02D1690AC5C}">
        <p15:threadingInfo xmlns:p15="http://schemas.microsoft.com/office/powerpoint/2012/main" timeZoneBias="-12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en-US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6ECE5-9E23-4C60-BA88-FC6AA207879C}" type="datetimeFigureOut">
              <a:rPr lang="en-US" smtClean="0"/>
              <a:t>10/31/2016</a:t>
            </a:fld>
            <a:endParaRPr lang="en-US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7C071-4EF4-4F78-8F86-B716BA160B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3458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6ECE5-9E23-4C60-BA88-FC6AA207879C}" type="datetimeFigureOut">
              <a:rPr lang="en-US" smtClean="0"/>
              <a:t>10/31/2016</a:t>
            </a:fld>
            <a:endParaRPr lang="en-US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7C071-4EF4-4F78-8F86-B716BA160B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0801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6ECE5-9E23-4C60-BA88-FC6AA207879C}" type="datetimeFigureOut">
              <a:rPr lang="en-US" smtClean="0"/>
              <a:t>10/31/2016</a:t>
            </a:fld>
            <a:endParaRPr lang="en-US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7C071-4EF4-4F78-8F86-B716BA160B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6288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6ECE5-9E23-4C60-BA88-FC6AA207879C}" type="datetimeFigureOut">
              <a:rPr lang="en-US" smtClean="0"/>
              <a:t>10/31/2016</a:t>
            </a:fld>
            <a:endParaRPr lang="en-US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7C071-4EF4-4F78-8F86-B716BA160B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4756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6ECE5-9E23-4C60-BA88-FC6AA207879C}" type="datetimeFigureOut">
              <a:rPr lang="en-US" smtClean="0"/>
              <a:t>10/31/2016</a:t>
            </a:fld>
            <a:endParaRPr lang="en-US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7C071-4EF4-4F78-8F86-B716BA160B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3748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6ECE5-9E23-4C60-BA88-FC6AA207879C}" type="datetimeFigureOut">
              <a:rPr lang="en-US" smtClean="0"/>
              <a:t>10/31/2016</a:t>
            </a:fld>
            <a:endParaRPr lang="en-US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7C071-4EF4-4F78-8F86-B716BA160B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7925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6ECE5-9E23-4C60-BA88-FC6AA207879C}" type="datetimeFigureOut">
              <a:rPr lang="en-US" smtClean="0"/>
              <a:t>10/31/2016</a:t>
            </a:fld>
            <a:endParaRPr lang="en-US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7C071-4EF4-4F78-8F86-B716BA160B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040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6ECE5-9E23-4C60-BA88-FC6AA207879C}" type="datetimeFigureOut">
              <a:rPr lang="en-US" smtClean="0"/>
              <a:t>10/31/2016</a:t>
            </a:fld>
            <a:endParaRPr lang="en-US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7C071-4EF4-4F78-8F86-B716BA160B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1844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6ECE5-9E23-4C60-BA88-FC6AA207879C}" type="datetimeFigureOut">
              <a:rPr lang="en-US" smtClean="0"/>
              <a:t>10/31/2016</a:t>
            </a:fld>
            <a:endParaRPr lang="en-US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7C071-4EF4-4F78-8F86-B716BA160B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0978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6ECE5-9E23-4C60-BA88-FC6AA207879C}" type="datetimeFigureOut">
              <a:rPr lang="en-US" smtClean="0"/>
              <a:t>10/31/2016</a:t>
            </a:fld>
            <a:endParaRPr lang="en-US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7C071-4EF4-4F78-8F86-B716BA160B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7108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6ECE5-9E23-4C60-BA88-FC6AA207879C}" type="datetimeFigureOut">
              <a:rPr lang="en-US" smtClean="0"/>
              <a:t>10/31/2016</a:t>
            </a:fld>
            <a:endParaRPr lang="en-US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7C071-4EF4-4F78-8F86-B716BA160B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766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66ECE5-9E23-4C60-BA88-FC6AA207879C}" type="datetimeFigureOut">
              <a:rPr lang="en-US" smtClean="0"/>
              <a:t>10/31/2016</a:t>
            </a:fld>
            <a:endParaRPr lang="en-US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67C071-4EF4-4F78-8F86-B716BA160B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308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Suomen purjehdus ja veneily Ry (SPV) Venetutkimus 2016</a:t>
            </a:r>
            <a:endParaRPr lang="en-US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4384274"/>
            <a:ext cx="9144000" cy="873525"/>
          </a:xfrm>
        </p:spPr>
        <p:txBody>
          <a:bodyPr/>
          <a:lstStyle/>
          <a:p>
            <a:r>
              <a:rPr lang="fi-FI" dirty="0" smtClean="0"/>
              <a:t>Kyselyn laatija: SPV, yhteenveto Stefanie Brandt-Tallqvist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09293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Veneilyyn käytetty raha</a:t>
            </a:r>
            <a:endParaRPr lang="en-US" dirty="0"/>
          </a:p>
        </p:txBody>
      </p:sp>
      <p:graphicFrame>
        <p:nvGraphicFramePr>
          <p:cNvPr id="13" name="Sisällön paikkamerkki 1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89764980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32967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Veneen hankinta uuden veron tullessa</a:t>
            </a:r>
            <a:endParaRPr lang="en-US" dirty="0"/>
          </a:p>
        </p:txBody>
      </p:sp>
      <p:grpSp>
        <p:nvGrpSpPr>
          <p:cNvPr id="5" name="Ryhmä 4"/>
          <p:cNvGrpSpPr/>
          <p:nvPr/>
        </p:nvGrpSpPr>
        <p:grpSpPr>
          <a:xfrm>
            <a:off x="1307758" y="1558389"/>
            <a:ext cx="7927503" cy="4439402"/>
            <a:chOff x="838200" y="1638707"/>
            <a:chExt cx="7927503" cy="4439402"/>
          </a:xfrm>
        </p:grpSpPr>
        <p:pic>
          <p:nvPicPr>
            <p:cNvPr id="7170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1638707"/>
              <a:ext cx="7927503" cy="44394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" name="Suorakulmio 3"/>
            <p:cNvSpPr/>
            <p:nvPr/>
          </p:nvSpPr>
          <p:spPr>
            <a:xfrm>
              <a:off x="1488989" y="2860589"/>
              <a:ext cx="543697" cy="13592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" name="Tekstiruutu 5"/>
          <p:cNvSpPr txBox="1"/>
          <p:nvPr/>
        </p:nvSpPr>
        <p:spPr>
          <a:xfrm>
            <a:off x="496389" y="5808617"/>
            <a:ext cx="11181805" cy="8882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38908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uusien</a:t>
            </a:r>
            <a:r>
              <a:rPr lang="en-US" dirty="0" smtClean="0"/>
              <a:t> </a:t>
            </a:r>
            <a:r>
              <a:rPr lang="en-US" dirty="0" err="1"/>
              <a:t>veneiden</a:t>
            </a:r>
            <a:r>
              <a:rPr lang="en-US" dirty="0"/>
              <a:t> </a:t>
            </a:r>
            <a:r>
              <a:rPr lang="en-US" dirty="0" err="1"/>
              <a:t>kaupan</a:t>
            </a:r>
            <a:r>
              <a:rPr lang="en-US" dirty="0"/>
              <a:t> </a:t>
            </a:r>
            <a:r>
              <a:rPr lang="en-US" dirty="0" err="1"/>
              <a:t>arvo</a:t>
            </a:r>
            <a:r>
              <a:rPr lang="en-US" dirty="0"/>
              <a:t> </a:t>
            </a:r>
            <a:r>
              <a:rPr lang="en-US" dirty="0" err="1"/>
              <a:t>Suomessa</a:t>
            </a:r>
            <a:r>
              <a:rPr lang="en-US" dirty="0"/>
              <a:t> </a:t>
            </a:r>
            <a:r>
              <a:rPr lang="en-US" dirty="0" err="1"/>
              <a:t>vuonna</a:t>
            </a:r>
            <a:r>
              <a:rPr lang="en-US" dirty="0"/>
              <a:t> 2015 </a:t>
            </a:r>
            <a:r>
              <a:rPr lang="en-US" dirty="0" err="1"/>
              <a:t>oli</a:t>
            </a:r>
            <a:r>
              <a:rPr lang="en-US" dirty="0"/>
              <a:t> 84 </a:t>
            </a:r>
            <a:r>
              <a:rPr lang="en-US" dirty="0" err="1"/>
              <a:t>milj</a:t>
            </a:r>
            <a:r>
              <a:rPr lang="en-US" dirty="0"/>
              <a:t> €.  </a:t>
            </a:r>
            <a:r>
              <a:rPr lang="en-US" dirty="0" err="1"/>
              <a:t>Vaihtoveneiden</a:t>
            </a:r>
            <a:r>
              <a:rPr lang="en-US" dirty="0"/>
              <a:t> </a:t>
            </a:r>
            <a:r>
              <a:rPr lang="en-US" dirty="0" err="1"/>
              <a:t>kaupasta</a:t>
            </a:r>
            <a:r>
              <a:rPr lang="en-US" dirty="0"/>
              <a:t> </a:t>
            </a:r>
            <a:r>
              <a:rPr lang="en-US" dirty="0" err="1"/>
              <a:t>ei</a:t>
            </a:r>
            <a:r>
              <a:rPr lang="en-US" dirty="0"/>
              <a:t> ole </a:t>
            </a:r>
            <a:r>
              <a:rPr lang="en-US" dirty="0" err="1"/>
              <a:t>euromääräisiä</a:t>
            </a:r>
            <a:r>
              <a:rPr lang="en-US" dirty="0"/>
              <a:t> </a:t>
            </a:r>
            <a:r>
              <a:rPr lang="en-US" dirty="0" err="1"/>
              <a:t>lukuja</a:t>
            </a:r>
            <a:r>
              <a:rPr lang="en-US" dirty="0"/>
              <a:t> </a:t>
            </a:r>
            <a:r>
              <a:rPr lang="en-US" dirty="0" err="1"/>
              <a:t>mutta</a:t>
            </a:r>
            <a:r>
              <a:rPr lang="en-US" dirty="0"/>
              <a:t> </a:t>
            </a:r>
            <a:r>
              <a:rPr lang="en-US" dirty="0" err="1"/>
              <a:t>varovasti</a:t>
            </a:r>
            <a:r>
              <a:rPr lang="en-US" dirty="0"/>
              <a:t> </a:t>
            </a:r>
            <a:r>
              <a:rPr lang="en-US" dirty="0" err="1"/>
              <a:t>tuon</a:t>
            </a:r>
            <a:r>
              <a:rPr lang="en-US" dirty="0"/>
              <a:t> </a:t>
            </a:r>
            <a:r>
              <a:rPr lang="en-US" dirty="0" err="1"/>
              <a:t>em</a:t>
            </a:r>
            <a:r>
              <a:rPr lang="en-US" dirty="0"/>
              <a:t>. </a:t>
            </a:r>
            <a:r>
              <a:rPr lang="en-US" dirty="0" err="1"/>
              <a:t>luvun</a:t>
            </a:r>
            <a:r>
              <a:rPr lang="en-US" dirty="0"/>
              <a:t> </a:t>
            </a:r>
            <a:r>
              <a:rPr lang="en-US" dirty="0" err="1"/>
              <a:t>voi</a:t>
            </a:r>
            <a:r>
              <a:rPr lang="en-US" dirty="0"/>
              <a:t> </a:t>
            </a:r>
            <a:r>
              <a:rPr lang="en-US" dirty="0" err="1"/>
              <a:t>kertoa</a:t>
            </a:r>
            <a:r>
              <a:rPr lang="en-US" dirty="0"/>
              <a:t> </a:t>
            </a:r>
            <a:r>
              <a:rPr lang="en-US" dirty="0" err="1"/>
              <a:t>kahdella</a:t>
            </a:r>
            <a:r>
              <a:rPr lang="en-US" dirty="0"/>
              <a:t> (</a:t>
            </a:r>
            <a:r>
              <a:rPr lang="en-US" dirty="0" err="1"/>
              <a:t>eli</a:t>
            </a:r>
            <a:r>
              <a:rPr lang="en-US" dirty="0"/>
              <a:t> n 168 </a:t>
            </a:r>
            <a:r>
              <a:rPr lang="en-US" dirty="0" err="1"/>
              <a:t>milj</a:t>
            </a:r>
            <a:r>
              <a:rPr lang="en-US" dirty="0"/>
              <a:t>) ja </a:t>
            </a:r>
            <a:r>
              <a:rPr lang="en-US" dirty="0" err="1"/>
              <a:t>siitä</a:t>
            </a:r>
            <a:r>
              <a:rPr lang="en-US" dirty="0"/>
              <a:t> 12,6 % on  21 </a:t>
            </a:r>
            <a:r>
              <a:rPr lang="en-US" dirty="0" err="1"/>
              <a:t>milj</a:t>
            </a:r>
            <a:r>
              <a:rPr lang="en-US" dirty="0"/>
              <a:t> € </a:t>
            </a:r>
            <a:r>
              <a:rPr lang="en-US" dirty="0" err="1"/>
              <a:t>eli</a:t>
            </a:r>
            <a:r>
              <a:rPr lang="en-US" dirty="0"/>
              <a:t> </a:t>
            </a:r>
            <a:r>
              <a:rPr lang="en-US" dirty="0" err="1"/>
              <a:t>kyllä</a:t>
            </a:r>
            <a:r>
              <a:rPr lang="en-US" dirty="0"/>
              <a:t> </a:t>
            </a:r>
            <a:r>
              <a:rPr lang="en-US" dirty="0" err="1"/>
              <a:t>siinä</a:t>
            </a:r>
            <a:r>
              <a:rPr lang="en-US" dirty="0"/>
              <a:t> </a:t>
            </a:r>
            <a:r>
              <a:rPr lang="en-US" dirty="0" err="1"/>
              <a:t>työpaikkoja</a:t>
            </a:r>
            <a:r>
              <a:rPr lang="en-US" dirty="0"/>
              <a:t> </a:t>
            </a:r>
            <a:r>
              <a:rPr lang="en-US" dirty="0" err="1"/>
              <a:t>menee</a:t>
            </a:r>
            <a:r>
              <a:rPr lang="en-US" dirty="0"/>
              <a:t> </a:t>
            </a:r>
            <a:r>
              <a:rPr lang="en-US" dirty="0" err="1"/>
              <a:t>laskennallisesti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err="1" smtClean="0"/>
              <a:t>Liikevaihto</a:t>
            </a:r>
            <a:r>
              <a:rPr lang="en-US" dirty="0" smtClean="0"/>
              <a:t> </a:t>
            </a:r>
            <a:r>
              <a:rPr lang="en-US" dirty="0" err="1" smtClean="0"/>
              <a:t>liikkeissä</a:t>
            </a:r>
            <a:r>
              <a:rPr lang="en-US" dirty="0" smtClean="0"/>
              <a:t> </a:t>
            </a:r>
            <a:r>
              <a:rPr lang="en-US" dirty="0" err="1" smtClean="0"/>
              <a:t>putoaa</a:t>
            </a:r>
            <a:r>
              <a:rPr lang="en-US" dirty="0"/>
              <a:t> </a:t>
            </a:r>
            <a:r>
              <a:rPr lang="en-US" dirty="0" smtClean="0"/>
              <a:t>- </a:t>
            </a:r>
            <a:r>
              <a:rPr lang="en-US" dirty="0"/>
              <a:t>12,6%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 smtClean="0"/>
              <a:t>Vaihtovenevaraston</a:t>
            </a:r>
            <a:r>
              <a:rPr lang="en-US" dirty="0"/>
              <a:t> </a:t>
            </a:r>
            <a:r>
              <a:rPr lang="en-US" dirty="0" err="1"/>
              <a:t>määrissä</a:t>
            </a:r>
            <a:r>
              <a:rPr lang="en-US" dirty="0"/>
              <a:t>  </a:t>
            </a:r>
            <a:r>
              <a:rPr lang="en-US" dirty="0" err="1"/>
              <a:t>päästiin</a:t>
            </a:r>
            <a:r>
              <a:rPr lang="en-US" dirty="0"/>
              <a:t> 473 </a:t>
            </a:r>
            <a:r>
              <a:rPr lang="en-US" dirty="0" err="1"/>
              <a:t>veneeseen</a:t>
            </a:r>
            <a:r>
              <a:rPr lang="en-US" dirty="0"/>
              <a:t>.  </a:t>
            </a:r>
            <a:r>
              <a:rPr lang="en-US" dirty="0" err="1"/>
              <a:t>Tämän</a:t>
            </a:r>
            <a:r>
              <a:rPr lang="en-US" dirty="0"/>
              <a:t> </a:t>
            </a:r>
            <a:r>
              <a:rPr lang="en-US" dirty="0" err="1"/>
              <a:t>perusteella</a:t>
            </a:r>
            <a:r>
              <a:rPr lang="en-US" dirty="0"/>
              <a:t> </a:t>
            </a:r>
            <a:r>
              <a:rPr lang="en-US" dirty="0" err="1"/>
              <a:t>matemaattisesti</a:t>
            </a:r>
            <a:r>
              <a:rPr lang="en-US" dirty="0"/>
              <a:t> </a:t>
            </a:r>
            <a:r>
              <a:rPr lang="en-US" dirty="0" err="1"/>
              <a:t>voi</a:t>
            </a:r>
            <a:r>
              <a:rPr lang="en-US" dirty="0"/>
              <a:t> </a:t>
            </a:r>
            <a:r>
              <a:rPr lang="en-US" dirty="0" err="1"/>
              <a:t>arvioida</a:t>
            </a:r>
            <a:r>
              <a:rPr lang="en-US" dirty="0"/>
              <a:t>, </a:t>
            </a:r>
            <a:r>
              <a:rPr lang="en-US" dirty="0" err="1"/>
              <a:t>että</a:t>
            </a:r>
            <a:r>
              <a:rPr lang="en-US" dirty="0"/>
              <a:t> </a:t>
            </a:r>
            <a:r>
              <a:rPr lang="en-US" dirty="0" err="1"/>
              <a:t>kaikilla</a:t>
            </a:r>
            <a:r>
              <a:rPr lang="en-US" dirty="0"/>
              <a:t> </a:t>
            </a:r>
            <a:r>
              <a:rPr lang="en-US" dirty="0" err="1"/>
              <a:t>kauppiailla</a:t>
            </a:r>
            <a:r>
              <a:rPr lang="en-US" dirty="0"/>
              <a:t> on </a:t>
            </a:r>
            <a:r>
              <a:rPr lang="en-US" dirty="0" err="1"/>
              <a:t>noin</a:t>
            </a:r>
            <a:r>
              <a:rPr lang="en-US" dirty="0"/>
              <a:t> 650 </a:t>
            </a:r>
            <a:r>
              <a:rPr lang="en-US" dirty="0" err="1"/>
              <a:t>vaihtovenettä</a:t>
            </a:r>
            <a:r>
              <a:rPr lang="en-US" dirty="0"/>
              <a:t> </a:t>
            </a:r>
            <a:r>
              <a:rPr lang="en-US" dirty="0" err="1"/>
              <a:t>juuri</a:t>
            </a:r>
            <a:r>
              <a:rPr lang="en-US" dirty="0"/>
              <a:t> </a:t>
            </a:r>
            <a:r>
              <a:rPr lang="en-US" dirty="0" err="1"/>
              <a:t>nyt</a:t>
            </a:r>
            <a:r>
              <a:rPr lang="en-US" dirty="0"/>
              <a:t>. </a:t>
            </a:r>
            <a:r>
              <a:rPr lang="en-US" dirty="0" err="1"/>
              <a:t>Niistä</a:t>
            </a:r>
            <a:r>
              <a:rPr lang="en-US" dirty="0"/>
              <a:t> </a:t>
            </a:r>
            <a:r>
              <a:rPr lang="en-US" dirty="0" err="1"/>
              <a:t>menee</a:t>
            </a:r>
            <a:r>
              <a:rPr lang="en-US" dirty="0"/>
              <a:t> </a:t>
            </a:r>
            <a:r>
              <a:rPr lang="en-US" dirty="0" err="1"/>
              <a:t>syksyn</a:t>
            </a:r>
            <a:r>
              <a:rPr lang="en-US" dirty="0"/>
              <a:t> </a:t>
            </a:r>
            <a:r>
              <a:rPr lang="en-US" dirty="0" err="1"/>
              <a:t>aikana</a:t>
            </a:r>
            <a:r>
              <a:rPr lang="en-US" dirty="0"/>
              <a:t> </a:t>
            </a:r>
            <a:r>
              <a:rPr lang="en-US" dirty="0" err="1"/>
              <a:t>toki</a:t>
            </a:r>
            <a:r>
              <a:rPr lang="en-US" dirty="0"/>
              <a:t> </a:t>
            </a:r>
            <a:r>
              <a:rPr lang="en-US" dirty="0" err="1"/>
              <a:t>osa</a:t>
            </a:r>
            <a:r>
              <a:rPr lang="en-US" dirty="0"/>
              <a:t> </a:t>
            </a:r>
            <a:r>
              <a:rPr lang="en-US" dirty="0" err="1"/>
              <a:t>vielä</a:t>
            </a:r>
            <a:r>
              <a:rPr lang="en-US" dirty="0"/>
              <a:t> </a:t>
            </a:r>
            <a:r>
              <a:rPr lang="en-US" dirty="0" err="1"/>
              <a:t>ulos</a:t>
            </a:r>
            <a:r>
              <a:rPr lang="en-US" dirty="0"/>
              <a:t>.  Jos </a:t>
            </a:r>
            <a:r>
              <a:rPr lang="en-US" dirty="0" err="1"/>
              <a:t>käytetään</a:t>
            </a:r>
            <a:r>
              <a:rPr lang="en-US" dirty="0"/>
              <a:t> </a:t>
            </a:r>
            <a:r>
              <a:rPr lang="en-US" dirty="0" err="1"/>
              <a:t>veron</a:t>
            </a:r>
            <a:r>
              <a:rPr lang="en-US" dirty="0"/>
              <a:t> </a:t>
            </a:r>
            <a:r>
              <a:rPr lang="en-US" dirty="0" err="1"/>
              <a:t>arvona</a:t>
            </a:r>
            <a:r>
              <a:rPr lang="en-US" dirty="0"/>
              <a:t> </a:t>
            </a:r>
            <a:r>
              <a:rPr lang="en-US" dirty="0" err="1"/>
              <a:t>vaikka</a:t>
            </a:r>
            <a:r>
              <a:rPr lang="en-US" dirty="0"/>
              <a:t> 150 € ja </a:t>
            </a:r>
            <a:r>
              <a:rPr lang="en-US" dirty="0" err="1"/>
              <a:t>maksettavaa</a:t>
            </a:r>
            <a:r>
              <a:rPr lang="en-US" dirty="0"/>
              <a:t> </a:t>
            </a:r>
            <a:r>
              <a:rPr lang="en-US" dirty="0" err="1"/>
              <a:t>veroa</a:t>
            </a:r>
            <a:r>
              <a:rPr lang="en-US" dirty="0"/>
              <a:t> </a:t>
            </a:r>
            <a:r>
              <a:rPr lang="en-US" dirty="0" err="1"/>
              <a:t>olisi</a:t>
            </a:r>
            <a:r>
              <a:rPr lang="en-US" dirty="0"/>
              <a:t> 5 </a:t>
            </a:r>
            <a:r>
              <a:rPr lang="en-US" dirty="0" err="1"/>
              <a:t>kuukaudelta</a:t>
            </a:r>
            <a:r>
              <a:rPr lang="en-US" dirty="0"/>
              <a:t> </a:t>
            </a:r>
            <a:r>
              <a:rPr lang="en-US" dirty="0" err="1"/>
              <a:t>niin</a:t>
            </a:r>
            <a:r>
              <a:rPr lang="en-US" dirty="0"/>
              <a:t> </a:t>
            </a:r>
            <a:r>
              <a:rPr lang="en-US" dirty="0" err="1"/>
              <a:t>kauppiaita</a:t>
            </a:r>
            <a:r>
              <a:rPr lang="en-US" dirty="0"/>
              <a:t> </a:t>
            </a:r>
            <a:r>
              <a:rPr lang="en-US" dirty="0" err="1"/>
              <a:t>tämä</a:t>
            </a:r>
            <a:r>
              <a:rPr lang="en-US" dirty="0"/>
              <a:t> </a:t>
            </a:r>
            <a:r>
              <a:rPr lang="en-US" dirty="0" err="1"/>
              <a:t>ylimääräinen</a:t>
            </a:r>
            <a:r>
              <a:rPr lang="en-US" dirty="0"/>
              <a:t> </a:t>
            </a:r>
            <a:r>
              <a:rPr lang="en-US" dirty="0" err="1"/>
              <a:t>vero</a:t>
            </a:r>
            <a:r>
              <a:rPr lang="en-US" dirty="0"/>
              <a:t> </a:t>
            </a:r>
            <a:r>
              <a:rPr lang="en-US" dirty="0" err="1"/>
              <a:t>rasittaisi</a:t>
            </a:r>
            <a:r>
              <a:rPr lang="en-US" dirty="0"/>
              <a:t> </a:t>
            </a:r>
            <a:r>
              <a:rPr lang="en-US" dirty="0" err="1"/>
              <a:t>noin</a:t>
            </a:r>
            <a:r>
              <a:rPr lang="en-US" dirty="0"/>
              <a:t> 40600 </a:t>
            </a:r>
            <a:r>
              <a:rPr lang="en-US" dirty="0" smtClean="0"/>
              <a:t>€.</a:t>
            </a:r>
            <a:r>
              <a:rPr lang="en-US" dirty="0"/>
              <a:t> </a:t>
            </a:r>
            <a:r>
              <a:rPr lang="en-US" dirty="0" smtClean="0"/>
              <a:t>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56933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Tyypillisen veneilijän profiili</a:t>
            </a:r>
            <a:endParaRPr lang="en-US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52 vuotias</a:t>
            </a:r>
            <a:endParaRPr lang="fi-FI" dirty="0"/>
          </a:p>
          <a:p>
            <a:r>
              <a:rPr lang="fi-FI" dirty="0" smtClean="0"/>
              <a:t>Keskituloinen</a:t>
            </a:r>
          </a:p>
          <a:p>
            <a:r>
              <a:rPr lang="fi-FI" dirty="0" smtClean="0"/>
              <a:t>Taloudessa 2 henkilöä</a:t>
            </a:r>
          </a:p>
          <a:p>
            <a:endParaRPr lang="fi-FI" dirty="0" smtClean="0"/>
          </a:p>
          <a:p>
            <a:endParaRPr lang="fi-FI" dirty="0" smtClean="0"/>
          </a:p>
        </p:txBody>
      </p:sp>
    </p:spTree>
    <p:extLst>
      <p:ext uri="{BB962C8B-B14F-4D97-AF65-F5344CB8AC3E}">
        <p14:creationId xmlns:p14="http://schemas.microsoft.com/office/powerpoint/2010/main" val="12956211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Suomalaisen veneilijän profiili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690688"/>
            <a:ext cx="9926470" cy="49494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411228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Kotitalouden koko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0944" y="2039453"/>
            <a:ext cx="9058669" cy="39556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846260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Tulojakauma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4333" y="2106067"/>
            <a:ext cx="9261504" cy="290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743527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Suomalainen veneilijä</a:t>
            </a:r>
            <a:endParaRPr lang="en-US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i-FI" dirty="0" smtClean="0"/>
              <a:t>Yli 42% omistaa useampaa venettä</a:t>
            </a:r>
          </a:p>
          <a:p>
            <a:r>
              <a:rPr lang="fi-FI" dirty="0" smtClean="0"/>
              <a:t>Veneiden keski-ikä on 31 vuotta </a:t>
            </a:r>
            <a:r>
              <a:rPr lang="fi-FI" sz="1000" dirty="0" smtClean="0"/>
              <a:t>(Lähde: Trafi)</a:t>
            </a:r>
          </a:p>
          <a:p>
            <a:r>
              <a:rPr lang="fi-FI" dirty="0" smtClean="0"/>
              <a:t>Veneen keskiarvo on n. 7000-8000 euroa </a:t>
            </a:r>
            <a:r>
              <a:rPr lang="fi-FI" sz="1000" dirty="0" smtClean="0"/>
              <a:t>(</a:t>
            </a:r>
            <a:r>
              <a:rPr lang="fi-FI" sz="1000" dirty="0" err="1" smtClean="0"/>
              <a:t>Nettix</a:t>
            </a:r>
            <a:r>
              <a:rPr lang="fi-FI" sz="1000" dirty="0" smtClean="0"/>
              <a:t>/Nettivene)</a:t>
            </a:r>
          </a:p>
          <a:p>
            <a:r>
              <a:rPr lang="fi-FI" dirty="0" smtClean="0"/>
              <a:t>Ajaa keksimäärin 30 tuntia/vuosi </a:t>
            </a:r>
            <a:r>
              <a:rPr lang="fi-FI" sz="1000" dirty="0" smtClean="0"/>
              <a:t>(Vuorinen et. al. Ui tai uppoa – Toimialatutkimus Suomen venealasta)</a:t>
            </a:r>
          </a:p>
          <a:p>
            <a:r>
              <a:rPr lang="fi-FI" dirty="0" smtClean="0"/>
              <a:t>Käytetään mökkimatkoihin, lyhyisiin päiväretkiin ja usean päivän tai viikon mittaisiin reissuihin.</a:t>
            </a:r>
          </a:p>
          <a:p>
            <a:r>
              <a:rPr lang="fi-FI" dirty="0" smtClean="0"/>
              <a:t>Suurin osa veneistä ovat perämoottoriveneitä, yli 50 hevosvoiman veneitä löytyy 117773, </a:t>
            </a:r>
            <a:r>
              <a:rPr lang="fi-FI" dirty="0" err="1" smtClean="0"/>
              <a:t>SPVn</a:t>
            </a:r>
            <a:r>
              <a:rPr lang="fi-FI" dirty="0" smtClean="0"/>
              <a:t> jäsenillä omistaa usein hieman isompaa venettä </a:t>
            </a:r>
            <a:r>
              <a:rPr lang="fi-FI" dirty="0" err="1" smtClean="0"/>
              <a:t>versus</a:t>
            </a:r>
            <a:r>
              <a:rPr lang="fi-FI" dirty="0" smtClean="0"/>
              <a:t> todellinen kanta ja purjeveneiden osuus on koko kantaan nähden ns. yliedustettu</a:t>
            </a:r>
          </a:p>
          <a:p>
            <a:endParaRPr lang="fi-FI" dirty="0"/>
          </a:p>
          <a:p>
            <a:endParaRPr lang="fi-FI" dirty="0" smtClean="0"/>
          </a:p>
          <a:p>
            <a:endParaRPr lang="fi-FI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9259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Veneiden omistus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161" y="3177912"/>
            <a:ext cx="10046400" cy="19088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kstiruutu 3"/>
          <p:cNvSpPr txBox="1"/>
          <p:nvPr/>
        </p:nvSpPr>
        <p:spPr>
          <a:xfrm>
            <a:off x="896233" y="2155804"/>
            <a:ext cx="54682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smtClean="0"/>
              <a:t>Omistatko useampaa venettä? N=811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97740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Veneiden pääasiallinen käyttö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815396"/>
            <a:ext cx="9311034" cy="4639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266198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Veneiden koko</a:t>
            </a: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0831" y="1446002"/>
            <a:ext cx="9335151" cy="46520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231984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5574</TotalTime>
  <Words>158</Words>
  <Application>Microsoft Office PowerPoint</Application>
  <PresentationFormat>Laajakuva</PresentationFormat>
  <Paragraphs>30</Paragraphs>
  <Slides>12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Office-teema</vt:lpstr>
      <vt:lpstr>Suomen purjehdus ja veneily Ry (SPV) Venetutkimus 2016</vt:lpstr>
      <vt:lpstr>Tyypillisen veneilijän profiili</vt:lpstr>
      <vt:lpstr>Suomalaisen veneilijän profiili</vt:lpstr>
      <vt:lpstr>Kotitalouden koko</vt:lpstr>
      <vt:lpstr>Tulojakauma</vt:lpstr>
      <vt:lpstr>Suomalainen veneilijä</vt:lpstr>
      <vt:lpstr>Veneiden omistus</vt:lpstr>
      <vt:lpstr>Veneiden pääasiallinen käyttö</vt:lpstr>
      <vt:lpstr>Veneiden koko</vt:lpstr>
      <vt:lpstr>Veneilyyn käytetty raha</vt:lpstr>
      <vt:lpstr>Veneen hankinta uuden veron tullessa</vt:lpstr>
      <vt:lpstr>PowerPoint-esitys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Suomen purjehdus ja veneily Ry (SPV) Venetutkimus 2016</dc:title>
  <dc:creator>Stefanie Brandt</dc:creator>
  <cp:lastModifiedBy>Stefanie Brandt</cp:lastModifiedBy>
  <cp:revision>11</cp:revision>
  <cp:lastPrinted>2016-11-02T13:55:24Z</cp:lastPrinted>
  <dcterms:created xsi:type="dcterms:W3CDTF">2016-10-31T12:47:25Z</dcterms:created>
  <dcterms:modified xsi:type="dcterms:W3CDTF">2016-11-04T09:41:28Z</dcterms:modified>
</cp:coreProperties>
</file>