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8" r:id="rId4"/>
    <p:sldId id="270" r:id="rId5"/>
    <p:sldId id="274" r:id="rId6"/>
    <p:sldId id="272" r:id="rId7"/>
    <p:sldId id="273" r:id="rId8"/>
    <p:sldId id="260" r:id="rId9"/>
    <p:sldId id="271" r:id="rId10"/>
    <p:sldId id="275" r:id="rId11"/>
    <p:sldId id="276" r:id="rId12"/>
    <p:sldId id="277" r:id="rId13"/>
    <p:sldId id="283" r:id="rId14"/>
    <p:sldId id="282" r:id="rId15"/>
    <p:sldId id="278" r:id="rId16"/>
    <p:sldId id="279" r:id="rId17"/>
    <p:sldId id="280" r:id="rId18"/>
    <p:sldId id="284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58" d="100"/>
          <a:sy n="58" d="100"/>
        </p:scale>
        <p:origin x="-102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stefbr\AppData\Local\Microsoft\Windows\INetCache\Content.Outlook\PZTFQ4OZ\Rekister&#246;intitilasto%202008_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par\Desktop\Pasin%20omat\PASIN%20OMA%20HONDA\J&#228;my-kokous%202014\2014\DATAPOHJA%20_TILASTO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par\Desktop\Pasin%20omat\PASIN%20OMA%20HONDA\J&#228;my-kokous%202014\2014\DATAPOHJA%20_TILAST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'[Rekisteröintitilasto 2008_2015.xlsx]Taul1'!$B$1:$B$3</c:f>
              <c:strCache>
                <c:ptCount val="3"/>
                <c:pt idx="0">
                  <c:v>Ensirekisteröinnit kpl 2008 - 2015</c:v>
                </c:pt>
                <c:pt idx="2">
                  <c:v>Kaikki rekisteröinnit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'[Rekisteröintitilasto 2008_2015.xlsx]Taul1'!$A$4:$A$12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'[Rekisteröintitilasto 2008_2015.xlsx]Taul1'!$B$4:$B$12</c:f>
              <c:numCache>
                <c:formatCode>General</c:formatCode>
                <c:ptCount val="9"/>
                <c:pt idx="0">
                  <c:v>6064</c:v>
                </c:pt>
                <c:pt idx="1">
                  <c:v>4738</c:v>
                </c:pt>
                <c:pt idx="2">
                  <c:v>4059</c:v>
                </c:pt>
                <c:pt idx="3">
                  <c:v>4118</c:v>
                </c:pt>
                <c:pt idx="4">
                  <c:v>4348</c:v>
                </c:pt>
                <c:pt idx="5">
                  <c:v>3334</c:v>
                </c:pt>
                <c:pt idx="6">
                  <c:v>3504</c:v>
                </c:pt>
                <c:pt idx="7">
                  <c:v>3685</c:v>
                </c:pt>
                <c:pt idx="8">
                  <c:v>3510</c:v>
                </c:pt>
              </c:numCache>
            </c:numRef>
          </c:val>
        </c:ser>
        <c:ser>
          <c:idx val="1"/>
          <c:order val="1"/>
          <c:tx>
            <c:strRef>
              <c:f>'[Rekisteröintitilasto 2008_2015.xlsx]Taul1'!$C$1:$C$3</c:f>
              <c:strCache>
                <c:ptCount val="3"/>
                <c:pt idx="0">
                  <c:v>Ensirekisteröinnit kpl 2008 - 2015</c:v>
                </c:pt>
                <c:pt idx="2">
                  <c:v>Moottoriveneet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'[Rekisteröintitilasto 2008_2015.xlsx]Taul1'!$A$4:$A$12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'[Rekisteröintitilasto 2008_2015.xlsx]Taul1'!$C$4:$C$12</c:f>
              <c:numCache>
                <c:formatCode>General</c:formatCode>
                <c:ptCount val="9"/>
                <c:pt idx="0">
                  <c:v>5772</c:v>
                </c:pt>
                <c:pt idx="1">
                  <c:v>4573</c:v>
                </c:pt>
                <c:pt idx="2">
                  <c:v>3483</c:v>
                </c:pt>
                <c:pt idx="3">
                  <c:v>3590</c:v>
                </c:pt>
                <c:pt idx="4">
                  <c:v>3718</c:v>
                </c:pt>
                <c:pt idx="5">
                  <c:v>2765</c:v>
                </c:pt>
                <c:pt idx="6">
                  <c:v>2837</c:v>
                </c:pt>
                <c:pt idx="7">
                  <c:v>2999</c:v>
                </c:pt>
                <c:pt idx="8">
                  <c:v>2760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50080"/>
        <c:axId val="42351616"/>
      </c:barChart>
      <c:catAx>
        <c:axId val="4235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351616"/>
        <c:crosses val="autoZero"/>
        <c:auto val="1"/>
        <c:lblAlgn val="ctr"/>
        <c:lblOffset val="100"/>
        <c:noMultiLvlLbl val="0"/>
      </c:catAx>
      <c:valAx>
        <c:axId val="4235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235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baseline="0" dirty="0" err="1" smtClean="0"/>
              <a:t>Markkinakehitys</a:t>
            </a:r>
            <a:r>
              <a:rPr lang="en-US" baseline="0" dirty="0" smtClean="0"/>
              <a:t> 2001-2015</a:t>
            </a:r>
            <a:endParaRPr lang="en-US" dirty="0"/>
          </a:p>
        </c:rich>
      </c:tx>
      <c:layout>
        <c:manualLayout>
          <c:xMode val="edge"/>
          <c:yMode val="edge"/>
          <c:x val="0.27757904696536134"/>
          <c:y val="3.238474514049921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Taul1!$B$33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Taul1!$C$32:$Q$32</c:f>
              <c:strCache>
                <c:ptCount val="15"/>
                <c:pt idx="0">
                  <c:v>2001 (25,2%)</c:v>
                </c:pt>
                <c:pt idx="1">
                  <c:v>2002 (23,6%)</c:v>
                </c:pt>
                <c:pt idx="2">
                  <c:v>2003 (28,1%)</c:v>
                </c:pt>
                <c:pt idx="3">
                  <c:v>2004 (26,9%)</c:v>
                </c:pt>
                <c:pt idx="4">
                  <c:v>2005 (23,7%)</c:v>
                </c:pt>
                <c:pt idx="5">
                  <c:v>2006 (21,7%)</c:v>
                </c:pt>
                <c:pt idx="6">
                  <c:v>2007 (24,9%)</c:v>
                </c:pt>
                <c:pt idx="7">
                  <c:v>2008 (26,0%)</c:v>
                </c:pt>
                <c:pt idx="8">
                  <c:v>2009 (19,8%)</c:v>
                </c:pt>
                <c:pt idx="9">
                  <c:v>2010 (17,0%)</c:v>
                </c:pt>
                <c:pt idx="10">
                  <c:v>2011 (18,9%)</c:v>
                </c:pt>
                <c:pt idx="11">
                  <c:v>2012    (14%)</c:v>
                </c:pt>
                <c:pt idx="12">
                  <c:v>2013               ( 12 %)</c:v>
                </c:pt>
                <c:pt idx="13">
                  <c:v>2014 (16,2%)</c:v>
                </c:pt>
                <c:pt idx="14">
                  <c:v>2015 (18,5%)</c:v>
                </c:pt>
              </c:strCache>
            </c:strRef>
          </c:cat>
          <c:val>
            <c:numRef>
              <c:f>Taul1!$C$33:$Q$33</c:f>
              <c:numCache>
                <c:formatCode>General</c:formatCode>
                <c:ptCount val="15"/>
                <c:pt idx="0">
                  <c:v>15919</c:v>
                </c:pt>
                <c:pt idx="1">
                  <c:v>15680</c:v>
                </c:pt>
                <c:pt idx="2" formatCode="0">
                  <c:v>17484</c:v>
                </c:pt>
                <c:pt idx="3">
                  <c:v>20582</c:v>
                </c:pt>
                <c:pt idx="4">
                  <c:v>22984</c:v>
                </c:pt>
                <c:pt idx="5">
                  <c:v>24034</c:v>
                </c:pt>
                <c:pt idx="6">
                  <c:v>24094</c:v>
                </c:pt>
                <c:pt idx="7">
                  <c:v>21845</c:v>
                </c:pt>
                <c:pt idx="8">
                  <c:v>13026</c:v>
                </c:pt>
                <c:pt idx="9">
                  <c:v>14401</c:v>
                </c:pt>
                <c:pt idx="10">
                  <c:v>17643</c:v>
                </c:pt>
                <c:pt idx="11">
                  <c:v>16125</c:v>
                </c:pt>
                <c:pt idx="12">
                  <c:v>15076</c:v>
                </c:pt>
                <c:pt idx="13">
                  <c:v>13111</c:v>
                </c:pt>
                <c:pt idx="14">
                  <c:v>11150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10048"/>
        <c:axId val="45811968"/>
      </c:barChart>
      <c:catAx>
        <c:axId val="45810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/>
                  <a:t>(</a:t>
                </a:r>
                <a:r>
                  <a:rPr lang="fi-FI" dirty="0" smtClean="0"/>
                  <a:t>Honda</a:t>
                </a:r>
                <a:r>
                  <a:rPr lang="fi-FI" baseline="0" dirty="0" smtClean="0"/>
                  <a:t>n markkinaosuus %)</a:t>
                </a:r>
                <a:endParaRPr lang="fi-FI" dirty="0"/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45811968"/>
        <c:crosses val="autoZero"/>
        <c:auto val="1"/>
        <c:lblAlgn val="ctr"/>
        <c:lblOffset val="100"/>
        <c:noMultiLvlLbl val="0"/>
      </c:catAx>
      <c:valAx>
        <c:axId val="45811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Määrä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81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38308774651022"/>
          <c:y val="2.3023810085659738E-2"/>
          <c:w val="0.87337251122043869"/>
          <c:h val="0.81116912227585902"/>
        </c:manualLayout>
      </c:layout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3981830268114334E-5"/>
                  <c:y val="-0.41944427401656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536339463771062E-3"/>
                  <c:y val="-0.37910800670174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6816973188569E-3"/>
                  <c:y val="-0.365975175212970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496066917793095E-3"/>
                  <c:y val="-0.339832692262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588078883226256E-3"/>
                  <c:y val="-0.29369705264648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0352315532905023E-3"/>
                  <c:y val="-0.28170941784458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Taul1!$B$5:$G$5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est.</c:v>
                </c:pt>
              </c:strCache>
            </c:strRef>
          </c:cat>
          <c:val>
            <c:numRef>
              <c:f>Taul1!$B$6:$G$6</c:f>
              <c:numCache>
                <c:formatCode>General</c:formatCode>
                <c:ptCount val="6"/>
                <c:pt idx="0">
                  <c:v>17526</c:v>
                </c:pt>
                <c:pt idx="1">
                  <c:v>16125</c:v>
                </c:pt>
                <c:pt idx="2">
                  <c:v>15076</c:v>
                </c:pt>
                <c:pt idx="3">
                  <c:v>13111</c:v>
                </c:pt>
                <c:pt idx="4">
                  <c:v>11150</c:v>
                </c:pt>
                <c:pt idx="5">
                  <c:v>10050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45858816"/>
        <c:axId val="45860736"/>
      </c:barChart>
      <c:catAx>
        <c:axId val="45858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err="1"/>
                  <a:t>Source</a:t>
                </a:r>
                <a:r>
                  <a:rPr lang="fi-FI" dirty="0"/>
                  <a:t>:</a:t>
                </a:r>
                <a:r>
                  <a:rPr lang="fi-FI" baseline="0" dirty="0"/>
                  <a:t> </a:t>
                </a:r>
                <a:r>
                  <a:rPr lang="fi-FI" baseline="0" dirty="0" err="1" smtClean="0"/>
                  <a:t>Imec</a:t>
                </a:r>
                <a:endParaRPr lang="fi-FI" dirty="0"/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fi-FI"/>
          </a:p>
        </c:txPr>
        <c:crossAx val="45860736"/>
        <c:crossesAt val="10000"/>
        <c:auto val="1"/>
        <c:lblAlgn val="ctr"/>
        <c:lblOffset val="100"/>
        <c:noMultiLvlLbl val="0"/>
      </c:catAx>
      <c:valAx>
        <c:axId val="45860736"/>
        <c:scaling>
          <c:orientation val="minMax"/>
          <c:max val="2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kpl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858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63D5444-F62C-42C3-A75A-D9DBA807730F}" type="datetimeFigureOut">
              <a:rPr lang="fi-FI" smtClean="0"/>
              <a:t>23.11.2016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84A4F617-7A30-41D4-AB86-5D833C98E1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12CAA1FA-7B6A-47D2-8D61-F225D71B51FF}" type="datetimeFigureOut">
              <a:t>23.11.2016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1B9A179D-2D27-49E2-B022-8EDDA2EFE68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1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7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uolivapaa piirto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 sz="1800"/>
          </a:p>
        </p:txBody>
      </p:sp>
      <p:sp>
        <p:nvSpPr>
          <p:cNvPr id="7" name="Puolivapaa piirto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z="1800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0">
              <a:defRPr lang="fi-FI" sz="4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0">
              <a:spcBef>
                <a:spcPts val="1200"/>
              </a:spcBef>
              <a:buNone/>
              <a:defRPr lang="fi-FI" sz="2400"/>
            </a:lvl1pPr>
            <a:lvl2pPr marL="457200" indent="0" algn="ctr" latinLnBrk="0">
              <a:buNone/>
              <a:defRPr lang="fi-FI" sz="2000"/>
            </a:lvl2pPr>
            <a:lvl3pPr marL="914400" indent="0" algn="ctr" latinLnBrk="0">
              <a:buNone/>
              <a:defRPr lang="fi-FI" sz="1800"/>
            </a:lvl3pPr>
            <a:lvl4pPr marL="1371600" indent="0" algn="ctr" latinLnBrk="0">
              <a:buNone/>
              <a:defRPr lang="fi-FI" sz="1600"/>
            </a:lvl4pPr>
            <a:lvl5pPr marL="1828800" indent="0" algn="ctr" latinLnBrk="0">
              <a:buNone/>
              <a:defRPr lang="fi-FI" sz="1600"/>
            </a:lvl5pPr>
            <a:lvl6pPr marL="2286000" indent="0" algn="ctr" latinLnBrk="0">
              <a:buNone/>
              <a:defRPr lang="fi-FI" sz="1600"/>
            </a:lvl6pPr>
            <a:lvl7pPr marL="2743200" indent="0" algn="ctr" latinLnBrk="0">
              <a:buNone/>
              <a:defRPr lang="fi-FI" sz="1600"/>
            </a:lvl7pPr>
            <a:lvl8pPr marL="3200400" indent="0" algn="ctr" latinLnBrk="0">
              <a:buNone/>
              <a:defRPr lang="fi-FI" sz="1600"/>
            </a:lvl8pPr>
            <a:lvl9pPr marL="3657600" indent="0" algn="ctr" latinLnBrk="0">
              <a:buNone/>
              <a:defRPr lang="fi-FI"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0">
              <a:defRPr lang="fi-FI"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i-FI" sz="20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ksi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0">
              <a:defRPr lang="fi-FI"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2" name="Suorakulmio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3" name="Tekstin paikkamerkki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18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Kuvan paikkamerkki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11" name="Puolivapaa piirto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z="1800"/>
          </a:p>
        </p:txBody>
      </p:sp>
      <p:sp>
        <p:nvSpPr>
          <p:cNvPr id="12" name="Puolivapaa piirto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0">
              <a:defRPr lang="fi-FI" sz="4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0">
              <a:buNone/>
              <a:defRPr lang="fi-FI" sz="2400"/>
            </a:lvl1pPr>
            <a:lvl2pPr marL="457200" indent="0" algn="ctr" latinLnBrk="0">
              <a:buNone/>
              <a:defRPr lang="fi-FI" sz="2000"/>
            </a:lvl2pPr>
            <a:lvl3pPr marL="914400" indent="0" algn="ctr" latinLnBrk="0">
              <a:buNone/>
              <a:defRPr lang="fi-FI" sz="1800"/>
            </a:lvl3pPr>
            <a:lvl4pPr marL="1371600" indent="0" algn="ctr" latinLnBrk="0">
              <a:buNone/>
              <a:defRPr lang="fi-FI" sz="1600"/>
            </a:lvl4pPr>
            <a:lvl5pPr marL="1828800" indent="0" algn="ctr" latinLnBrk="0">
              <a:buNone/>
              <a:defRPr lang="fi-FI" sz="1600"/>
            </a:lvl5pPr>
            <a:lvl6pPr marL="2286000" indent="0" algn="ctr" latinLnBrk="0">
              <a:buNone/>
              <a:defRPr lang="fi-FI" sz="1600"/>
            </a:lvl6pPr>
            <a:lvl7pPr marL="2743200" indent="0" algn="ctr" latinLnBrk="0">
              <a:buNone/>
              <a:defRPr lang="fi-FI" sz="1600"/>
            </a:lvl7pPr>
            <a:lvl8pPr marL="3200400" indent="0" algn="ctr" latinLnBrk="0">
              <a:buNone/>
              <a:defRPr lang="fi-FI" sz="1600"/>
            </a:lvl8pPr>
            <a:lvl9pPr marL="3657600" indent="0" algn="ctr" latinLnBrk="0">
              <a:buNone/>
              <a:defRPr lang="fi-FI"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15" name="Kuvan paikkamerkki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fi-FI" sz="2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16" name="Ohjeteksti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1200" b="1" i="1">
                <a:latin typeface="Arial" pitchFamily="34" charset="0"/>
                <a:cs typeface="Arial" pitchFamily="34" charset="0"/>
              </a:rPr>
              <a:t>HUOM:</a:t>
            </a:r>
          </a:p>
          <a:p>
            <a:r>
              <a:rPr lang="fi-FI" sz="1200" i="1">
                <a:latin typeface="Arial" pitchFamily="34" charset="0"/>
                <a:cs typeface="Arial" pitchFamily="34" charset="0"/>
              </a:rPr>
              <a:t>Voit muuttaa dian kuvan valitsemalla kuvan ja napsauttamalla sitä. Napsauta sitten Kuvat-kuvaketta paikkamerkissä ja lisää oma kuva.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800"/>
          </a:p>
        </p:txBody>
      </p:sp>
      <p:sp>
        <p:nvSpPr>
          <p:cNvPr id="8" name="Puolivapaa piirto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z="1800"/>
          </a:p>
        </p:txBody>
      </p:sp>
      <p:sp>
        <p:nvSpPr>
          <p:cNvPr id="9" name="Puolivapaa piirto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z="1800"/>
          </a:p>
        </p:txBody>
      </p:sp>
      <p:sp>
        <p:nvSpPr>
          <p:cNvPr id="10" name="Puolivapaa piirto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0">
              <a:defRPr lang="fi-FI" sz="32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fi-FI" sz="24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0">
              <a:buNone/>
              <a:defRPr lang="fi-FI" sz="2600" b="0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i-FI" sz="2600" b="0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fi-FI"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2000"/>
            </a:lvl6pPr>
            <a:lvl7pPr latinLnBrk="0">
              <a:defRPr lang="fi-FI" sz="2000"/>
            </a:lvl7pPr>
            <a:lvl8pPr latinLnBrk="0">
              <a:defRPr lang="fi-FI" sz="2000"/>
            </a:lvl8pPr>
            <a:lvl9pPr latinLnBrk="0">
              <a:defRPr lang="fi-FI"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i-FI" sz="2000"/>
            </a:lvl1pPr>
            <a:lvl2pPr marL="457200" indent="0" latinLnBrk="0">
              <a:buNone/>
              <a:defRPr lang="fi-FI" sz="1400"/>
            </a:lvl2pPr>
            <a:lvl3pPr marL="914400" indent="0" latinLnBrk="0">
              <a:buNone/>
              <a:defRPr lang="fi-FI" sz="1200"/>
            </a:lvl3pPr>
            <a:lvl4pPr marL="1371600" indent="0" latinLnBrk="0">
              <a:buNone/>
              <a:defRPr lang="fi-FI" sz="1000"/>
            </a:lvl4pPr>
            <a:lvl5pPr marL="1828800" indent="0" latinLnBrk="0">
              <a:buNone/>
              <a:defRPr lang="fi-FI" sz="1000"/>
            </a:lvl5pPr>
            <a:lvl6pPr marL="2286000" indent="0" latinLnBrk="0">
              <a:buNone/>
              <a:defRPr lang="fi-FI" sz="1000"/>
            </a:lvl6pPr>
            <a:lvl7pPr marL="2743200" indent="0" latinLnBrk="0">
              <a:buNone/>
              <a:defRPr lang="fi-FI" sz="1000"/>
            </a:lvl7pPr>
            <a:lvl8pPr marL="3200400" indent="0" latinLnBrk="0">
              <a:buNone/>
              <a:defRPr lang="fi-FI" sz="1000"/>
            </a:lvl8pPr>
            <a:lvl9pPr marL="3657600" indent="0" latinLnBrk="0">
              <a:buNone/>
              <a:defRPr lang="fi-FI"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t>23.11.2016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pPr/>
              <a:t>23.11.2016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Veneiden ja moottoripyörien käyttövero ja sen vaikutuksia</a:t>
            </a:r>
            <a:endParaRPr lang="fi-FI" dirty="0"/>
          </a:p>
        </p:txBody>
      </p:sp>
      <p:pic>
        <p:nvPicPr>
          <p:cNvPr id="5" name="Kuvan paikkamerkki 4" descr="Kaupungin katu ja epäselvä liike" title="Mallikuva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Veron vaikutukset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Moottoripyörä-ala, kuluttaja</a:t>
            </a:r>
          </a:p>
          <a:p>
            <a:r>
              <a:rPr lang="fi-FI" dirty="0"/>
              <a:t>48 % harkitsee myyvänsä </a:t>
            </a:r>
            <a:r>
              <a:rPr lang="fi-FI" dirty="0" smtClean="0"/>
              <a:t>ainakin </a:t>
            </a:r>
            <a:r>
              <a:rPr lang="fi-FI" dirty="0"/>
              <a:t>yhden pyörän tai luopuvansa moottoripyöräilystä kokonaan</a:t>
            </a:r>
          </a:p>
          <a:p>
            <a:r>
              <a:rPr lang="fi-FI" dirty="0"/>
              <a:t>n. 80 % vähentäisi palveluiden hankintaa ja </a:t>
            </a:r>
            <a:r>
              <a:rPr lang="fi-FI" dirty="0" smtClean="0"/>
              <a:t>matkailua</a:t>
            </a:r>
          </a:p>
          <a:p>
            <a:r>
              <a:rPr lang="fi-FI" dirty="0"/>
              <a:t>S</a:t>
            </a:r>
            <a:r>
              <a:rPr lang="fi-FI" dirty="0" smtClean="0"/>
              <a:t>uurimmat </a:t>
            </a:r>
            <a:r>
              <a:rPr lang="fi-FI" dirty="0"/>
              <a:t>vaikutukset elinkeinoelämään (MP-kauppa, varusteet, palvelut, matkailu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4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Veron vaikutukset, Moottoripyörät</a:t>
            </a:r>
            <a:endParaRPr lang="en-US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Niin uusien kuin käytettyjen myynti vähenisi edelleen</a:t>
            </a:r>
          </a:p>
          <a:p>
            <a:pPr marL="0" indent="0">
              <a:buNone/>
            </a:pPr>
            <a:r>
              <a:rPr lang="fi-FI" sz="2400" dirty="0" smtClean="0">
                <a:sym typeface="Wingdings" panose="05000000000000000000" pitchFamily="2" charset="2"/>
              </a:rPr>
              <a:t>	 Vähemmän arvolisäveroa, autoveroa, polttoaineveroa ja 	vakuutusveroa, vaikutus on kymmeniä miljoonia.</a:t>
            </a:r>
            <a:endParaRPr lang="fi-FI" sz="2400" dirty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Moni lopettaa tai myy ainakin yhden moottoripyörästään, liikennekäytössä ja siten verotettavissa oleva kanta pienenee huomattavasti.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	 Uuden ajoneuvoveron kertymä tulee olemaan paljon 	odotettua pienempi</a:t>
            </a:r>
          </a:p>
          <a:p>
            <a:r>
              <a:rPr lang="fi-FI" dirty="0">
                <a:sym typeface="Wingdings" panose="05000000000000000000" pitchFamily="2" charset="2"/>
              </a:rPr>
              <a:t>Käytettyjen varaston lisäkustannukset </a:t>
            </a:r>
            <a:r>
              <a:rPr lang="fi-FI" dirty="0" smtClean="0">
                <a:sym typeface="Wingdings" panose="05000000000000000000" pitchFamily="2" charset="2"/>
              </a:rPr>
              <a:t>kasvaa, liiketoiminnan kulut kasvaa samalla kuin kysyntä laskee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	 Työpaikkojen menetys, jopa 100 työpaikka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	 Vähemmän verokertymää</a:t>
            </a:r>
          </a:p>
          <a:p>
            <a:endParaRPr lang="fi-FI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920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Veron vaikutukset, moottoripyörät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 dirty="0"/>
              <a:t>Moottoripyöräilyä tukeva kauppa</a:t>
            </a:r>
          </a:p>
          <a:p>
            <a:pPr marL="0" indent="0">
              <a:buNone/>
            </a:pPr>
            <a:r>
              <a:rPr lang="fi-FI" dirty="0"/>
              <a:t>kulutuskysynnän supistuminen (jonkin verran tai paljon) voi olla suuruusluokaltaan </a:t>
            </a:r>
            <a:r>
              <a:rPr lang="fi-FI" b="1" dirty="0"/>
              <a:t>20-30 milj. € (-20 … -30 %)</a:t>
            </a:r>
          </a:p>
          <a:p>
            <a:r>
              <a:rPr lang="fi-FI" b="1" dirty="0"/>
              <a:t>Moottoripyörämatkailu</a:t>
            </a:r>
          </a:p>
          <a:p>
            <a:pPr marL="0" indent="0">
              <a:buNone/>
            </a:pPr>
            <a:r>
              <a:rPr lang="fi-FI" dirty="0" smtClean="0"/>
              <a:t>kulutuskysynnän </a:t>
            </a:r>
            <a:r>
              <a:rPr lang="fi-FI" dirty="0"/>
              <a:t>supistuminen (hiukan tai paljon) voi myös olla suuruusluokaltaan </a:t>
            </a:r>
            <a:r>
              <a:rPr lang="fi-FI" b="1" dirty="0"/>
              <a:t>20-30 milj. €</a:t>
            </a:r>
            <a:r>
              <a:rPr lang="fi-FI" dirty="0"/>
              <a:t> kotimaan osalta </a:t>
            </a:r>
            <a:br>
              <a:rPr lang="fi-FI" dirty="0"/>
            </a:br>
            <a:r>
              <a:rPr lang="fi-FI" b="1" dirty="0"/>
              <a:t>(-15 … -23 %)</a:t>
            </a:r>
          </a:p>
          <a:p>
            <a:r>
              <a:rPr lang="fi-FI" b="1" dirty="0"/>
              <a:t>Polttoainemyynti ja muut </a:t>
            </a:r>
            <a:r>
              <a:rPr lang="fi-FI" b="1" dirty="0" smtClean="0"/>
              <a:t>verotulot</a:t>
            </a:r>
          </a:p>
          <a:p>
            <a:pPr marL="0" indent="0">
              <a:buNone/>
            </a:pPr>
            <a:r>
              <a:rPr lang="fi-FI" dirty="0" smtClean="0"/>
              <a:t>polttoainemyynti </a:t>
            </a:r>
            <a:r>
              <a:rPr lang="fi-FI" dirty="0"/>
              <a:t>supistuu noin 4 milj. litralla vuodessa, jolloin valtion verotulot (polttoainevero + alv) polttoaineiden myynnistä vähenevät noin </a:t>
            </a:r>
            <a:r>
              <a:rPr lang="fi-FI" b="1" dirty="0"/>
              <a:t>4 milj. €</a:t>
            </a:r>
            <a:r>
              <a:rPr lang="fi-FI" dirty="0"/>
              <a:t> vuodessa </a:t>
            </a:r>
            <a:r>
              <a:rPr lang="fi-FI" b="1" dirty="0"/>
              <a:t>(-15 %)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Veron vaikutukset, Moottoripyörät, jatk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EU:n valkoisen kirjan mukaan kaksipyöräisillä ajoneuvoilla on merkittävä rooli kestävän liikkuvuuden kannalta, etenkin ruuhkien vähentämisiksi</a:t>
            </a:r>
          </a:p>
          <a:p>
            <a:r>
              <a:rPr lang="fi-FI" dirty="0" smtClean="0"/>
              <a:t>Vähäpäästöinen liikenne on EU:n tavoite, jossa </a:t>
            </a:r>
            <a:r>
              <a:rPr lang="fi-FI" dirty="0" err="1" smtClean="0"/>
              <a:t>kakskipyöräinen</a:t>
            </a:r>
            <a:r>
              <a:rPr lang="fi-FI" dirty="0" smtClean="0"/>
              <a:t> liikenne on tehokkaampi ja helpompi järjestää.</a:t>
            </a:r>
          </a:p>
          <a:p>
            <a:r>
              <a:rPr lang="fi-FI" dirty="0" smtClean="0"/>
              <a:t>Moottoripyörä on osaa toimivaa liikennejärjestelmää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5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Vene-ala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Yli 3500 työpaikkaa suomessa, venevalmistusta, veneliikkeitä, palveluyrityksiä, tukku ja vähittäiskauppaa</a:t>
            </a:r>
          </a:p>
          <a:p>
            <a:r>
              <a:rPr lang="fi-FI" dirty="0" smtClean="0"/>
              <a:t>70% veneiden valmistuksesta menee vientiin, tärkeä vientituote</a:t>
            </a:r>
          </a:p>
          <a:p>
            <a:r>
              <a:rPr lang="fi-FI" dirty="0" smtClean="0"/>
              <a:t>Veneilijän käyttökulut vuodessa ~2500€/vuodessa, suhteessa keskimääräiseen arvoon (n. 7000€) käyttöön menee todella paljon.</a:t>
            </a:r>
          </a:p>
          <a:p>
            <a:r>
              <a:rPr lang="fi-FI" dirty="0" smtClean="0"/>
              <a:t>Venettä käytetään 3kk aikana 10 h kuukaudessa, eli 30min päivässä. Tutkimus* osoittaa että veneily vähenee suomessa.</a:t>
            </a:r>
          </a:p>
          <a:p>
            <a:r>
              <a:rPr lang="fi-FI" dirty="0" smtClean="0"/>
              <a:t>Veneala tuottaa 197 milj. € arvolisävero, polttoaineveroa yms. veroa</a:t>
            </a:r>
          </a:p>
          <a:p>
            <a:pPr lvl="1"/>
            <a:r>
              <a:rPr lang="fi-FI" dirty="0" smtClean="0"/>
              <a:t>Uusien veneiden myynnistä kertyy 40 milj. € arvolisäveroa</a:t>
            </a:r>
          </a:p>
          <a:p>
            <a:pPr lvl="1"/>
            <a:r>
              <a:rPr lang="fi-FI" dirty="0" smtClean="0"/>
              <a:t>Venevakuutus on vapaaehtoinen, silti suurin osa sen ottaa. Vakuutuksen hinta on korkea.</a:t>
            </a:r>
          </a:p>
          <a:p>
            <a:endParaRPr lang="fi-FI" dirty="0" smtClean="0"/>
          </a:p>
          <a:p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baseline="30000" dirty="0"/>
              <a:t>Visio 2025: Palvelutoiminta venealan liiketoiminnan kehityksen keskiössä, 2011</a:t>
            </a:r>
            <a:r>
              <a:rPr lang="fi-FI" baseline="30000" dirty="0"/>
              <a:t/>
            </a:r>
            <a:br>
              <a:rPr lang="fi-FI" baseline="30000" dirty="0"/>
            </a:br>
            <a:r>
              <a:rPr lang="fi-FI" baseline="30000" dirty="0"/>
              <a:t>Helsingin kauppakorkeakoulu (Aalto-yliopisto) ja Merenkulkualan koulutus-ja tutkimuskeskus (Turun yliopisto)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395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Veron vaikutukset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Myynti laskee, veneilijät vähenevät &amp; </a:t>
            </a:r>
            <a:r>
              <a:rPr lang="fi-FI" dirty="0" smtClean="0">
                <a:sym typeface="Wingdings" panose="05000000000000000000" pitchFamily="2" charset="2"/>
              </a:rPr>
              <a:t>Palveluiden </a:t>
            </a:r>
            <a:r>
              <a:rPr lang="fi-FI" dirty="0">
                <a:sym typeface="Wingdings" panose="05000000000000000000" pitchFamily="2" charset="2"/>
              </a:rPr>
              <a:t>ja veneiden siirtäminen </a:t>
            </a:r>
            <a:r>
              <a:rPr lang="fi-FI" dirty="0" smtClean="0">
                <a:sym typeface="Wingdings" panose="05000000000000000000" pitchFamily="2" charset="2"/>
              </a:rPr>
              <a:t>ulkomaille</a:t>
            </a:r>
            <a:endParaRPr lang="fi-FI" dirty="0" smtClean="0"/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Arvolisävero, polttoainevero ja vakuutusverokertymä pienenee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Työpaikkojen menetys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>
                <a:sym typeface="Wingdings" panose="05000000000000000000" pitchFamily="2" charset="2"/>
              </a:rPr>
              <a:t>Uuden veron verokertymä on ajateltua pienempi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Saaristoelinkeino ja pienet rannikkokaupungit kärsivät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Veneilijät siirtyvät mahdollisesti pienempiin veneisiin, liikkeiden kannattavuus kärsii.</a:t>
            </a:r>
          </a:p>
          <a:p>
            <a:endParaRPr lang="fi-FI" dirty="0" smtClean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0702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Käyttökulut niin veneissä kuin moottoripyörissä ovat suhteellisen korkea. 40% veneen/moottoripyörän keskimääräisestä arvosta menee sen laitteen käyttöön vuosittain</a:t>
            </a:r>
          </a:p>
          <a:p>
            <a:pPr lvl="1"/>
            <a:r>
              <a:rPr lang="fi-FI" dirty="0" smtClean="0"/>
              <a:t>Mikä tahansa lisäkustannus vaikuttaa alaan/käyttöön negatiivistesti</a:t>
            </a:r>
            <a:endParaRPr lang="en-US" dirty="0" smtClean="0"/>
          </a:p>
          <a:p>
            <a:r>
              <a:rPr lang="fi-FI" dirty="0" smtClean="0"/>
              <a:t>Käyttöaika vuodessa on pieni niin veneellä kuin moottoripyörällä, jolloin vero suhteutettuna käyttöön on liiallinen.</a:t>
            </a:r>
          </a:p>
          <a:p>
            <a:r>
              <a:rPr lang="fi-FI" dirty="0" smtClean="0"/>
              <a:t>Molempien alojen keskikäyttäjä on perustyöntekijä peruspalkalla, ei juppeja eikä herroja.</a:t>
            </a:r>
          </a:p>
          <a:p>
            <a:r>
              <a:rPr lang="fi-FI" dirty="0" smtClean="0"/>
              <a:t>Uskomme että vero vaikuttaa myynnin vähenemiseen jolloin </a:t>
            </a:r>
            <a:r>
              <a:rPr lang="fi-FI" dirty="0"/>
              <a:t>suunniteltu verotulo ei lähivuosina tule toteutumaan ja kerrannaisvaikutukset myynnin ja käytön vähetessä tulevat olemaan melkoisia erityisesti vähentyneen arvonlisäverokertymän ja lisääntyvän työttömyyden muodossa. 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1253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Toivomme että </a:t>
            </a:r>
            <a:r>
              <a:rPr lang="fi-FI" b="1" dirty="0"/>
              <a:t>moottoripyörien uuden veron valmistelussa eduskunta</a:t>
            </a:r>
          </a:p>
          <a:p>
            <a:pPr marL="285750" indent="-285750"/>
            <a:r>
              <a:rPr lang="fi-FI" dirty="0"/>
              <a:t>ottaa huomioon veron negatiiviset taloudelliset vaikutukset kotitalouksille, elinkeinoille ja työllisyydelle </a:t>
            </a:r>
            <a:r>
              <a:rPr lang="fi-FI" b="1" dirty="0"/>
              <a:t>*</a:t>
            </a:r>
          </a:p>
          <a:p>
            <a:pPr marL="285750" indent="-285750"/>
            <a:r>
              <a:rPr lang="fi-FI" dirty="0"/>
              <a:t>verosta laaditaan kattava vaikutusarviointi</a:t>
            </a:r>
            <a:r>
              <a:rPr lang="fi-FI" b="1" dirty="0"/>
              <a:t> </a:t>
            </a:r>
            <a:endParaRPr lang="fi-FI" dirty="0"/>
          </a:p>
          <a:p>
            <a:pPr marL="285750" indent="-285750"/>
            <a:r>
              <a:rPr lang="fi-FI" dirty="0"/>
              <a:t>ottaa huomioon </a:t>
            </a:r>
            <a:r>
              <a:rPr lang="fi-FI" dirty="0" smtClean="0"/>
              <a:t>moottoripyöräilyyn &amp; veneilyn </a:t>
            </a:r>
            <a:r>
              <a:rPr lang="fi-FI" dirty="0"/>
              <a:t>liittyvän </a:t>
            </a:r>
            <a:r>
              <a:rPr lang="fi-FI" dirty="0" smtClean="0"/>
              <a:t>kokonaisverokertymän </a:t>
            </a:r>
            <a:r>
              <a:rPr lang="fi-FI" dirty="0"/>
              <a:t>mahdollisen supistumisen ja jopa negatiivisen lopputuloksen valtiontaloudelle,</a:t>
            </a:r>
          </a:p>
          <a:p>
            <a:pPr marL="285750" indent="-285750"/>
            <a:r>
              <a:rPr lang="fi-FI" dirty="0"/>
              <a:t>arvioi uudelleen veron käyttöönottoa, ja</a:t>
            </a:r>
          </a:p>
          <a:p>
            <a:pPr marL="285750" indent="-285750"/>
            <a:r>
              <a:rPr lang="fi-FI" dirty="0"/>
              <a:t>jos </a:t>
            </a:r>
            <a:r>
              <a:rPr lang="fi-FI" dirty="0" smtClean="0"/>
              <a:t>moottoripyöräveron </a:t>
            </a:r>
            <a:r>
              <a:rPr lang="fi-FI" dirty="0"/>
              <a:t>valmistelua jatketaan, edellyttää verolle määritettävän oikeudenmukaiset ja tasavertaiset ominaisuudet osana muuta </a:t>
            </a:r>
            <a:r>
              <a:rPr lang="fi-FI" dirty="0" smtClean="0"/>
              <a:t>tieliikenneverotusta</a:t>
            </a: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295399" y="6358411"/>
            <a:ext cx="10276908" cy="290908"/>
          </a:xfrm>
        </p:spPr>
        <p:txBody>
          <a:bodyPr/>
          <a:lstStyle/>
          <a:p>
            <a:r>
              <a:rPr lang="fi-FI" dirty="0" smtClean="0"/>
              <a:t>* </a:t>
            </a:r>
            <a:r>
              <a:rPr lang="fi-FI" sz="1200" dirty="0" smtClean="0"/>
              <a:t>http://oikeusministerio.fi/fi/index/toimintajatavoitteet/lakiensaataminen/parempisaantely/vaikutustenarviointi.html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0691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en-US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7" name="Kuvan paikkamerkki 4" descr="Kaupungin katu ja epäselvä liike" title="Mallikuv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6103" y="15240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30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Taustaa</a:t>
            </a:r>
            <a:endParaRPr lang="fi-FI" dirty="0"/>
          </a:p>
          <a:p>
            <a:r>
              <a:rPr lang="fi-FI" dirty="0" smtClean="0"/>
              <a:t>Veron vaikutukset</a:t>
            </a:r>
            <a:endParaRPr lang="fi-FI" dirty="0"/>
          </a:p>
          <a:p>
            <a:r>
              <a:rPr lang="fi-FI" dirty="0" smtClean="0"/>
              <a:t>Yhteenveto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Moottoripyörämarkkinoiden kehitys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Lähde: Trafi</a:t>
            </a:r>
            <a:endParaRPr lang="en-US" dirty="0"/>
          </a:p>
        </p:txBody>
      </p:sp>
      <p:pic>
        <p:nvPicPr>
          <p:cNvPr id="1027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13" y="2637337"/>
            <a:ext cx="4452180" cy="302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08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Veneiden ensirekisteröinnit</a:t>
            </a:r>
            <a:endParaRPr lang="en-US" dirty="0"/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502552"/>
              </p:ext>
            </p:extLst>
          </p:nvPr>
        </p:nvGraphicFramePr>
        <p:xfrm>
          <a:off x="2471351" y="1970902"/>
          <a:ext cx="6825049" cy="4361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40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Perämoottoriveneiden myynnin kehitys (kaikki hv)</a:t>
            </a:r>
            <a:endParaRPr lang="en-US" dirty="0"/>
          </a:p>
        </p:txBody>
      </p:sp>
      <p:graphicFrame>
        <p:nvGraphicFramePr>
          <p:cNvPr id="4" name="Kaavio 3"/>
          <p:cNvGraphicFramePr/>
          <p:nvPr>
            <p:extLst>
              <p:ext uri="{D42A27DB-BD31-4B8C-83A1-F6EECF244321}">
                <p14:modId xmlns:p14="http://schemas.microsoft.com/office/powerpoint/2010/main" val="2454819820"/>
              </p:ext>
            </p:extLst>
          </p:nvPr>
        </p:nvGraphicFramePr>
        <p:xfrm>
          <a:off x="1192959" y="2259245"/>
          <a:ext cx="9144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90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Perämoottoreiden tukkumyynnin kehitys</a:t>
            </a:r>
            <a:endParaRPr lang="en-US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753490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79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Todellinen kanta </a:t>
            </a:r>
            <a:r>
              <a:rPr lang="fi-FI" dirty="0" err="1" smtClean="0"/>
              <a:t>versus</a:t>
            </a:r>
            <a:r>
              <a:rPr lang="fi-FI" dirty="0" smtClean="0"/>
              <a:t> tilastollinen kanta, veneet</a:t>
            </a:r>
            <a:endParaRPr lang="fi-FI" dirty="0"/>
          </a:p>
        </p:txBody>
      </p:sp>
      <p:graphicFrame>
        <p:nvGraphicFramePr>
          <p:cNvPr id="5" name="Sisällön paikkamerkki 4" descr="Esimerkkitaulukko, jossa on kolme saraketta ja neljä riviä" title="Taulukk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2356845"/>
              </p:ext>
            </p:extLst>
          </p:nvPr>
        </p:nvGraphicFramePr>
        <p:xfrm>
          <a:off x="871151" y="2075935"/>
          <a:ext cx="10144897" cy="424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355"/>
                <a:gridCol w="2417556"/>
                <a:gridCol w="3381986"/>
              </a:tblGrid>
              <a:tr h="669394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Veneet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/>
                </a:tc>
              </a:tr>
              <a:tr h="669394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Trafi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204877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Haamuveneitä?</a:t>
                      </a:r>
                      <a:endParaRPr lang="fi-FI" dirty="0"/>
                    </a:p>
                  </a:txBody>
                  <a:tcPr anchor="ctr"/>
                </a:tc>
              </a:tr>
              <a:tr h="669394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Yli 50 hv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121809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60% kannasta</a:t>
                      </a:r>
                      <a:endParaRPr lang="fi-FI" dirty="0"/>
                    </a:p>
                  </a:txBody>
                  <a:tcPr anchor="ctr"/>
                </a:tc>
              </a:tr>
              <a:tr h="745579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Yli 25 jalkaisia</a:t>
                      </a:r>
                      <a:r>
                        <a:rPr lang="fi-FI" baseline="0" dirty="0" smtClean="0"/>
                        <a:t> (7,62m) moottoriveneitä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24963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12% kannasta</a:t>
                      </a:r>
                      <a:endParaRPr lang="fi-FI" dirty="0"/>
                    </a:p>
                  </a:txBody>
                  <a:tcPr anchor="ctr"/>
                </a:tc>
              </a:tr>
              <a:tr h="745579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Keskimääräinen </a:t>
                      </a:r>
                      <a:r>
                        <a:rPr lang="fi-FI" dirty="0" err="1" smtClean="0"/>
                        <a:t>käytöönottovuosi</a:t>
                      </a:r>
                      <a:r>
                        <a:rPr lang="fi-FI" dirty="0" smtClean="0"/>
                        <a:t> (Trafi)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1987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/>
                </a:tc>
              </a:tr>
              <a:tr h="745579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Keskimääräinen</a:t>
                      </a:r>
                      <a:r>
                        <a:rPr lang="fi-FI" baseline="0" dirty="0" smtClean="0"/>
                        <a:t> hinta (nettivene)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6971 € / 8957 €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Yksityinen / Liike</a:t>
                      </a:r>
                      <a:endParaRPr lang="fi-FI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Todellinen kanta </a:t>
            </a:r>
            <a:r>
              <a:rPr lang="fi-FI" dirty="0" err="1" smtClean="0"/>
              <a:t>versus</a:t>
            </a:r>
            <a:r>
              <a:rPr lang="fi-FI" dirty="0" smtClean="0"/>
              <a:t> tilastollinen kanta, moottoripyörät</a:t>
            </a:r>
            <a:endParaRPr lang="fi-FI" dirty="0"/>
          </a:p>
        </p:txBody>
      </p:sp>
      <p:graphicFrame>
        <p:nvGraphicFramePr>
          <p:cNvPr id="5" name="Sisällön paikkamerkki 4" descr="Esimerkkitaulukko, jossa on kolme saraketta ja neljä riviä" title="Taulukk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6070337"/>
              </p:ext>
            </p:extLst>
          </p:nvPr>
        </p:nvGraphicFramePr>
        <p:xfrm>
          <a:off x="1527107" y="2180968"/>
          <a:ext cx="8685752" cy="3357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360"/>
                <a:gridCol w="2469328"/>
                <a:gridCol w="2496064"/>
              </a:tblGrid>
              <a:tr h="588383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Moottoripyörät</a:t>
                      </a:r>
                      <a:r>
                        <a:rPr lang="fi-FI" baseline="0" dirty="0" smtClean="0"/>
                        <a:t> 2014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Ajoneuvokanta 30.6.2016 (Trafi)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262686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Liikennekäytössä</a:t>
                      </a:r>
                    </a:p>
                    <a:p>
                      <a:pPr algn="ctr"/>
                      <a:r>
                        <a:rPr lang="fi-FI" dirty="0" smtClean="0"/>
                        <a:t>30.6.2016 (Trafi)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219845</a:t>
                      </a:r>
                    </a:p>
                    <a:p>
                      <a:pPr algn="ctr"/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Vakuutusvuodet 2013, MP-raportti</a:t>
                      </a:r>
                      <a:r>
                        <a:rPr lang="fi-FI" baseline="0" dirty="0" smtClean="0"/>
                        <a:t> (LVK)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78582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Tämä luku kertoo </a:t>
                      </a:r>
                      <a:r>
                        <a:rPr lang="fi-FI" dirty="0" err="1" smtClean="0"/>
                        <a:t>mp:iden</a:t>
                      </a:r>
                      <a:r>
                        <a:rPr lang="fi-FI" dirty="0" smtClean="0"/>
                        <a:t> vähäisestä käytöstä</a:t>
                      </a:r>
                      <a:endParaRPr lang="fi-FI" dirty="0"/>
                    </a:p>
                  </a:txBody>
                  <a:tcPr anchor="ctr"/>
                </a:tc>
              </a:tr>
              <a:tr h="574675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Moottoripyörän</a:t>
                      </a:r>
                      <a:r>
                        <a:rPr lang="fi-FI" baseline="0" dirty="0" smtClean="0"/>
                        <a:t> keskimääräinen arvo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6125€</a:t>
                      </a:r>
                      <a:endParaRPr lang="fi-F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MP2016 tutkimus, n. 4400</a:t>
                      </a:r>
                      <a:endParaRPr lang="fi-FI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5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Moottoripyörien käyttäjät</a:t>
            </a:r>
            <a:endParaRPr lang="en-US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46-vuotias mies</a:t>
            </a:r>
          </a:p>
          <a:p>
            <a:r>
              <a:rPr lang="fi-FI" dirty="0" smtClean="0"/>
              <a:t>Pieni- tai keskituloinen työntekijä</a:t>
            </a:r>
          </a:p>
          <a:p>
            <a:r>
              <a:rPr lang="fi-FI" dirty="0" smtClean="0"/>
              <a:t>Omistaa </a:t>
            </a:r>
            <a:r>
              <a:rPr lang="fi-FI" dirty="0"/>
              <a:t>keskimäärin 1,68 moottoripyörää</a:t>
            </a:r>
          </a:p>
          <a:p>
            <a:r>
              <a:rPr lang="fi-FI" dirty="0"/>
              <a:t>O</a:t>
            </a:r>
            <a:r>
              <a:rPr lang="fi-FI" dirty="0" smtClean="0"/>
              <a:t>mistaa </a:t>
            </a:r>
            <a:r>
              <a:rPr lang="fi-FI" dirty="0"/>
              <a:t>keskimäärin 0,44 kpl yli 30 v vanhaa moottoripyörää</a:t>
            </a:r>
          </a:p>
          <a:p>
            <a:r>
              <a:rPr lang="fi-FI" dirty="0"/>
              <a:t>Y</a:t>
            </a:r>
            <a:r>
              <a:rPr lang="fi-FI" dirty="0" smtClean="0"/>
              <a:t>hden </a:t>
            </a:r>
            <a:r>
              <a:rPr lang="fi-FI" dirty="0"/>
              <a:t>moottoripyörän arvo on keskimäärin 6 </a:t>
            </a:r>
            <a:r>
              <a:rPr lang="fi-FI" dirty="0" smtClean="0"/>
              <a:t>125 </a:t>
            </a:r>
            <a:r>
              <a:rPr lang="fi-FI" dirty="0"/>
              <a:t>€</a:t>
            </a:r>
          </a:p>
          <a:p>
            <a:r>
              <a:rPr lang="fi-FI" dirty="0"/>
              <a:t>A</a:t>
            </a:r>
            <a:r>
              <a:rPr lang="fi-FI" dirty="0" smtClean="0"/>
              <a:t>jaa </a:t>
            </a:r>
            <a:r>
              <a:rPr lang="fi-FI" dirty="0"/>
              <a:t>vuodessa n. 6 400 km</a:t>
            </a:r>
          </a:p>
          <a:p>
            <a:pPr lvl="1"/>
            <a:r>
              <a:rPr lang="fi-FI" dirty="0"/>
              <a:t>70 % ajaa työmatkoja, vuodessa n. 1 700 km</a:t>
            </a:r>
          </a:p>
          <a:p>
            <a:pPr lvl="1"/>
            <a:r>
              <a:rPr lang="fi-FI" dirty="0"/>
              <a:t>90 % ajaa matka-ajoa, vuodessa n. 3 600 km</a:t>
            </a:r>
          </a:p>
          <a:p>
            <a:r>
              <a:rPr lang="fi-FI" dirty="0"/>
              <a:t>A</a:t>
            </a:r>
            <a:r>
              <a:rPr lang="fi-FI" dirty="0" smtClean="0"/>
              <a:t>jaa </a:t>
            </a:r>
            <a:r>
              <a:rPr lang="fi-FI" dirty="0"/>
              <a:t>pääasiassa vapaa-ajalla</a:t>
            </a:r>
          </a:p>
          <a:p>
            <a:r>
              <a:rPr lang="fi-FI" dirty="0"/>
              <a:t>K</a:t>
            </a:r>
            <a:r>
              <a:rPr lang="fi-FI" dirty="0" smtClean="0"/>
              <a:t>äyttää </a:t>
            </a:r>
            <a:r>
              <a:rPr lang="fi-FI" dirty="0"/>
              <a:t>MP-alan palveluihin vuodessa n. 1 000 </a:t>
            </a:r>
            <a:r>
              <a:rPr lang="fi-FI" dirty="0" smtClean="0"/>
              <a:t>€ ja MP-matkailuun </a:t>
            </a:r>
            <a:r>
              <a:rPr lang="fi-FI" dirty="0"/>
              <a:t>vuodessa n. 1 300 </a:t>
            </a:r>
            <a:r>
              <a:rPr lang="fi-FI" dirty="0" smtClean="0"/>
              <a:t>€</a:t>
            </a:r>
          </a:p>
          <a:p>
            <a:r>
              <a:rPr lang="fi-FI" dirty="0" smtClean="0"/>
              <a:t>Vakuutukset ovat moottoripyörille korkeat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Lähde: SMOTO </a:t>
            </a:r>
            <a:r>
              <a:rPr lang="fi-FI" dirty="0" smtClean="0"/>
              <a:t>MP2016 tutkimus, n=4400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13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2BFDEBE-8F45-4EE4-91BD-CE9937AE4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Yrityksen suunta -esitys (laajakuva)</Template>
  <TotalTime>0</TotalTime>
  <Words>674</Words>
  <Application>Microsoft Office PowerPoint</Application>
  <PresentationFormat>Mukautettu</PresentationFormat>
  <Paragraphs>121</Paragraphs>
  <Slides>18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Sales Direction 16X9</vt:lpstr>
      <vt:lpstr>Veneiden ja moottoripyörien käyttövero ja sen vaikutuksia</vt:lpstr>
      <vt:lpstr>Sisältö</vt:lpstr>
      <vt:lpstr>Moottoripyörämarkkinoiden kehitys</vt:lpstr>
      <vt:lpstr>Veneiden ensirekisteröinnit</vt:lpstr>
      <vt:lpstr>Perämoottoriveneiden myynnin kehitys (kaikki hv)</vt:lpstr>
      <vt:lpstr>Perämoottoreiden tukkumyynnin kehitys</vt:lpstr>
      <vt:lpstr>Todellinen kanta versus tilastollinen kanta, veneet</vt:lpstr>
      <vt:lpstr>Todellinen kanta versus tilastollinen kanta, moottoripyörät</vt:lpstr>
      <vt:lpstr>Moottoripyörien käyttäjät</vt:lpstr>
      <vt:lpstr>Veron vaikutukset</vt:lpstr>
      <vt:lpstr>Veron vaikutukset, Moottoripyörät</vt:lpstr>
      <vt:lpstr>Veron vaikutukset, moottoripyörät</vt:lpstr>
      <vt:lpstr>Veron vaikutukset, Moottoripyörät, jatk.</vt:lpstr>
      <vt:lpstr>Vene-ala</vt:lpstr>
      <vt:lpstr>Veron vaikutukset</vt:lpstr>
      <vt:lpstr>Yhteenveto</vt:lpstr>
      <vt:lpstr>Yhteenveto</vt:lpstr>
      <vt:lpstr>Kiitos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2016-10-07T09:00:44Z</dcterms:created>
  <dcterms:modified xsi:type="dcterms:W3CDTF">2016-11-23T12:22:36Z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